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76" r:id="rId6"/>
    <p:sldId id="260" r:id="rId7"/>
    <p:sldId id="261" r:id="rId8"/>
    <p:sldId id="262" r:id="rId9"/>
    <p:sldId id="277" r:id="rId10"/>
    <p:sldId id="263" r:id="rId11"/>
    <p:sldId id="278" r:id="rId12"/>
    <p:sldId id="264" r:id="rId13"/>
    <p:sldId id="279" r:id="rId14"/>
    <p:sldId id="280" r:id="rId15"/>
    <p:sldId id="266" r:id="rId16"/>
    <p:sldId id="281" r:id="rId17"/>
    <p:sldId id="267" r:id="rId18"/>
    <p:sldId id="268" r:id="rId19"/>
    <p:sldId id="297" r:id="rId20"/>
    <p:sldId id="269" r:id="rId21"/>
    <p:sldId id="270" r:id="rId22"/>
    <p:sldId id="271" r:id="rId23"/>
    <p:sldId id="290" r:id="rId24"/>
    <p:sldId id="282" r:id="rId25"/>
    <p:sldId id="273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74" r:id="rId34"/>
    <p:sldId id="275" r:id="rId35"/>
    <p:sldId id="294" r:id="rId36"/>
    <p:sldId id="295" r:id="rId37"/>
    <p:sldId id="296" r:id="rId38"/>
    <p:sldId id="29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AE44E8-5A40-6467-92EB-432103E27BA7}" v="1" dt="2023-02-02T03:20:25.8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64"/>
    <p:restoredTop sz="94710"/>
  </p:normalViewPr>
  <p:slideViewPr>
    <p:cSldViewPr snapToGrid="0" snapToObjects="1">
      <p:cViewPr varScale="1">
        <p:scale>
          <a:sx n="74" d="100"/>
          <a:sy n="74" d="100"/>
        </p:scale>
        <p:origin x="208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mabindu.reddybollavaram012@nmims.edu.in" userId="S::urn:spo:guest#himabindu.reddybollavaram012@nmims.edu.in::" providerId="AD" clId="Web-{F1AE44E8-5A40-6467-92EB-432103E27BA7}"/>
    <pc:docChg chg="modSld">
      <pc:chgData name="himabindu.reddybollavaram012@nmims.edu.in" userId="S::urn:spo:guest#himabindu.reddybollavaram012@nmims.edu.in::" providerId="AD" clId="Web-{F1AE44E8-5A40-6467-92EB-432103E27BA7}" dt="2023-02-02T03:20:25.891" v="0" actId="1076"/>
      <pc:docMkLst>
        <pc:docMk/>
      </pc:docMkLst>
      <pc:sldChg chg="modSp">
        <pc:chgData name="himabindu.reddybollavaram012@nmims.edu.in" userId="S::urn:spo:guest#himabindu.reddybollavaram012@nmims.edu.in::" providerId="AD" clId="Web-{F1AE44E8-5A40-6467-92EB-432103E27BA7}" dt="2023-02-02T03:20:25.891" v="0" actId="1076"/>
        <pc:sldMkLst>
          <pc:docMk/>
          <pc:sldMk cId="1290426790" sldId="286"/>
        </pc:sldMkLst>
        <pc:spChg chg="mod">
          <ac:chgData name="himabindu.reddybollavaram012@nmims.edu.in" userId="S::urn:spo:guest#himabindu.reddybollavaram012@nmims.edu.in::" providerId="AD" clId="Web-{F1AE44E8-5A40-6467-92EB-432103E27BA7}" dt="2023-02-02T03:20:25.891" v="0" actId="1076"/>
          <ac:spMkLst>
            <pc:docMk/>
            <pc:sldMk cId="1290426790" sldId="286"/>
            <ac:spMk id="3" creationId="{88AA8B2D-B6E9-AB4D-9883-7055C6E8AD0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4FF4D7-0C9D-A541-B0D7-4EBAA2B4F882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43375B-206B-074E-8B12-FDB0E7D28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66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FC447-CC8F-0646-BD0B-B87146BC6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1CC7D-9DFE-694F-9825-90F104DA1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A6E1B-0CF0-204D-A68C-6D1D8DF67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FBA6-7547-2449-B45F-5E986846E2BB}" type="datetime1">
              <a:rPr lang="en-IN" smtClean="0"/>
              <a:t>01-02-2023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CC808-14AE-D44B-B091-8494165FF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6593B-45CE-FA46-9FC4-FF035CA7C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69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0181C-2159-0741-97AA-511D0AEA7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087315-AF55-3D43-8F26-2FAC248115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5AD2E-0A25-E14E-AE1C-485BA5CB5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DED4A-DE65-3A4F-AFB5-908F322526F3}" type="datetime1">
              <a:rPr lang="en-IN" smtClean="0"/>
              <a:t>01-02-2023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76134-4DA3-F34C-9DFC-9CCB2237E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45CBA-5F9B-CA49-A754-CB9172343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637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E9899E-1EF2-AB44-92FA-9133104C00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D9BC57-9932-9141-80F7-6E349824EE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18612-4B61-BF4F-BB59-2E3EAC788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AF6C0-887E-A84D-8C2A-468DA7423717}" type="datetime1">
              <a:rPr lang="en-IN" smtClean="0"/>
              <a:t>01-02-2023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C437C3-74EB-7E47-8EBA-7D744ACFC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C8B9F-D192-844E-882D-074E3E796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67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1A7AC-5EB0-4840-9C6B-00852FCF0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7EDE3-958F-1442-B165-3B746DA44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6F2F6-D95C-6D4A-9ADF-971C8FAB8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5563D-19DE-6F49-A6FE-6EE3A84B18A9}" type="datetime1">
              <a:rPr lang="en-IN" smtClean="0"/>
              <a:t>01-02-2023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8214B-BE44-5641-84F5-DB9A68F10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F9D28-4BC2-AE4B-861E-60A492D1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0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B6E8F-30E4-334D-B937-72A9346E1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45EAFD-80AC-454F-84C6-C3ABD2589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D582D-DBBE-3240-A005-07A49D3BD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7C15F-5025-B442-9DED-F9F36F3D172F}" type="datetime1">
              <a:rPr lang="en-IN" smtClean="0"/>
              <a:t>01-02-2023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9192E-99F2-344D-BEFE-FD9F28D31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C0E98-3ABD-B94E-B764-124AC987A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775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0AA18-17CE-C948-A081-6D1FD3EF4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04327-EA7F-634D-8BE4-EF473BEC68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019FF-BB4F-5040-9FB5-8CE2A2C37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E56E42-F09F-9447-94A3-1EE07ED55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78A14-F8B6-9F42-986B-90B03D604D68}" type="datetime1">
              <a:rPr lang="en-IN" smtClean="0"/>
              <a:t>01-02-2023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1F801-BD03-3D4C-835C-9EE7413E6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CA76A-E061-E143-B7DE-B72A08BFB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267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16B87-F3F9-5A4E-8E2D-61DDDB263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346BD-D4B2-AA43-A969-0E9A321D8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FD654D-C0E2-D341-9602-B7908A8432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CF68C7-30E0-6140-9A4F-9E34A50004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DF56BC-C76E-ED4B-9235-3102594ED5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611D6C-659F-7449-9B01-F3B623831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99512-554F-5145-BA36-1DF3E187D049}" type="datetime1">
              <a:rPr lang="en-IN" smtClean="0"/>
              <a:t>01-02-2023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854945-7517-F746-A036-610F04060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0DFE6-884C-574E-9FE9-2BA72BA2E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487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049FC-17FC-934E-932F-EC05270E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30A322-4EB6-C14A-9290-37FAD7D42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9FB8-07B2-C548-857F-D333780C7E4A}" type="datetime1">
              <a:rPr lang="en-IN" smtClean="0"/>
              <a:t>01-02-2023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2A4ED-BF46-6743-B39F-1B633C67D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6FC979-DA58-0949-85FF-734624D4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613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CCAE5E-E547-9742-AB43-59DF346F3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92FFD-DF78-304C-8F64-81A9CEBE0401}" type="datetime1">
              <a:rPr lang="en-IN" smtClean="0"/>
              <a:t>01-02-2023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BE2D0F-01B2-384A-ABE4-5A3CBA80E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DE444-4E90-6D48-A4C1-3594BBAA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624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E94AE-D4E0-6440-8507-262E5D74E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198D8-DDA3-834B-91FD-AD9F4FADA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E60C04-32C6-4743-92E1-60276EB02B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99AAED-6849-2F45-88EC-7DB1BCE66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30162-6FC2-F24E-A065-0A82940B671D}" type="datetime1">
              <a:rPr lang="en-IN" smtClean="0"/>
              <a:t>01-02-2023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A53FF8-5CB3-A740-ADDD-BC0AD5C4D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C6B74-B410-1745-B750-4005B93AF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004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62DD7-514B-AB4C-B347-C599744F3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B136B0-BC34-524B-A220-8D75C6369A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E9BEE2-3324-1B47-BF4C-F30D8FEA59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8F21EF-223C-E943-9271-C8C41F475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7987F-FEC3-F24F-8AA9-E3105D342947}" type="datetime1">
              <a:rPr lang="en-IN" smtClean="0"/>
              <a:t>01-02-2023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59D968-B132-6A4E-8462-581D33B3F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E3527D-65A1-314C-BD5D-B907E49C4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10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A8A092-17A8-C04E-9537-38D7F77C2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14C2E-AC12-F544-B3E0-E28FF215D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5AD3E-5231-9143-9B9C-96A5038D60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5CE1A-D140-D64D-A986-F7C3D56C99ED}" type="datetime1">
              <a:rPr lang="en-IN" smtClean="0"/>
              <a:t>01-02-2023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D6089-208B-8C4C-A1F3-D8DBCA9FFA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F7227-CA8F-CC4F-94A5-DD63EF60EA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D5B86-ABA6-D443-A47A-B76C324FC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714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28091-2258-C942-9B1C-B2426732CE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560" y="4754781"/>
            <a:ext cx="10991462" cy="1511559"/>
          </a:xfrm>
        </p:spPr>
        <p:txBody>
          <a:bodyPr>
            <a:normAutofit/>
          </a:bodyPr>
          <a:lstStyle/>
          <a:p>
            <a:r>
              <a:rPr lang="en-US" sz="4800" b="1" dirty="0"/>
              <a:t>Advanced Machine Learning Techniques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4E1CAE-A1D9-1B42-8B8E-2847CA5203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1951" y="6074228"/>
            <a:ext cx="9144000" cy="783772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Session - 2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FB7094-3EE6-2842-A95C-E66DEEE35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137" y="666077"/>
            <a:ext cx="7566308" cy="432516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5549B-5B03-E945-9E41-07BB8B95B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37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9AA58-59C1-9F40-9589-104B7464C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 with projection: </a:t>
            </a:r>
            <a:r>
              <a:rPr lang="en-US" dirty="0" err="1"/>
              <a:t>Eg</a:t>
            </a:r>
            <a:r>
              <a:rPr lang="en-US" dirty="0"/>
              <a:t> swiss roll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8E66FC-799A-CC46-A57E-A209514E1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3296" y="1690688"/>
            <a:ext cx="4342704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CC340B-2E8D-B948-B1E7-F9906A1AF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89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9AA58-59C1-9F40-9589-104B7464C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 with projection: </a:t>
            </a:r>
            <a:r>
              <a:rPr lang="en-US" dirty="0" err="1"/>
              <a:t>Eg</a:t>
            </a:r>
            <a:r>
              <a:rPr lang="en-US" dirty="0"/>
              <a:t> swiss roll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8E66FC-799A-CC46-A57E-A209514E1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3296" y="1690688"/>
            <a:ext cx="4342704" cy="4351338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EEC75B-30FC-E641-9E64-2569AE6F7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729" y="2294927"/>
            <a:ext cx="5248300" cy="294887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D955D-D59A-5448-976B-D390DF458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644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332DA-9FC5-E147-8788-F9C435BB0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Swiss roll data 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006DC0-94C6-DD4D-B793-4252F09D5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4956" y="1825625"/>
            <a:ext cx="5762087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BF4B54-2327-4F47-9A3D-7280CEB02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68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332DA-9FC5-E147-8788-F9C435BB0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 of swiss roll data sets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006DC0-94C6-DD4D-B793-4252F09D5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837" y="2366796"/>
            <a:ext cx="4801279" cy="362576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92C86B-54DB-C544-9A0D-AC4B625B8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116" y="1659518"/>
            <a:ext cx="7019614" cy="492604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393C39-3328-B648-8162-956BD1D71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6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332DA-9FC5-E147-8788-F9C435BB0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Manifold Learning: Unrolling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006DC0-94C6-DD4D-B793-4252F09D5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837" y="2366796"/>
            <a:ext cx="4801279" cy="362576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F5FAFF-60A0-F847-AF01-F164B4D3E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116" y="1550049"/>
            <a:ext cx="7167636" cy="507468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79A4AB-4BB0-4244-8C6B-11A12589E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850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05E14-03D6-704B-8041-7A7EA85EA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 - 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95CE8-D3D2-424D-BA3A-C3F96214C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Identifies the right hyperplane that is closest to the data, then projects into it. </a:t>
            </a:r>
          </a:p>
          <a:p>
            <a:endParaRPr lang="en-US" dirty="0"/>
          </a:p>
          <a:p>
            <a:r>
              <a:rPr lang="en-US" dirty="0"/>
              <a:t>Right…?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EB6F3-1D43-A041-B7F8-B62C1E911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564" y="2588467"/>
            <a:ext cx="8840236" cy="41919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8CA46-5D6B-3548-BB0C-CBA326048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718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05E14-03D6-704B-8041-7A7EA85EA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 - 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95CE8-D3D2-424D-BA3A-C3F96214C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8367" y="1690688"/>
            <a:ext cx="6445898" cy="4351338"/>
          </a:xfrm>
        </p:spPr>
        <p:txBody>
          <a:bodyPr/>
          <a:lstStyle/>
          <a:p>
            <a:r>
              <a:rPr lang="en-US" dirty="0"/>
              <a:t>Choose the hyperplane which preserves the maximum amount of variance. </a:t>
            </a:r>
          </a:p>
          <a:p>
            <a:endParaRPr lang="en-US" dirty="0"/>
          </a:p>
          <a:p>
            <a:r>
              <a:rPr lang="en-US" dirty="0"/>
              <a:t>Principal component: the axis which has this property.</a:t>
            </a:r>
          </a:p>
          <a:p>
            <a:endParaRPr lang="en-US" dirty="0"/>
          </a:p>
          <a:p>
            <a:r>
              <a:rPr lang="en-US" dirty="0"/>
              <a:t>For, 3D or higher, choose another axis, which is orthogonal(perpendicular) to the PC, which preserves maximum variance.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EB6F3-1D43-A041-B7F8-B62C1E911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5162"/>
            <a:ext cx="5284859" cy="250604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FB2CA-1658-E34F-885E-8D245E9D9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861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2AE96-2C5E-8047-8B68-22F28BFE9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285FD7-C928-C143-9E05-580F0B2E22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0035" y="1825625"/>
            <a:ext cx="7791930" cy="43513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EED50F-CD78-C44A-BE16-4334E8F90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985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3095D-7FC7-1A4C-8052-CD84E8EE5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C8176-F169-BD48-9DE0-637B3C4F2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674566" cy="487375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Explained variance ratio: Proportion of data’s variance explained by each PC</a:t>
            </a:r>
          </a:p>
          <a:p>
            <a:pPr>
              <a:lnSpc>
                <a:spcPct val="150000"/>
              </a:lnSpc>
            </a:pPr>
            <a:r>
              <a:rPr lang="en-US" dirty="0"/>
              <a:t> # of PC: Min of PCS required to keep around 95% of variance. Usually 2 or 3.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54EE12-A7A6-0F4B-AA94-EC7292232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194" y="2164700"/>
            <a:ext cx="5879845" cy="37135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2D122-9850-674A-A8C1-02886F897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70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3FFA1-B468-3541-8341-ACBD5F81B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PCA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7DC46B8-A180-C143-A427-DEBADB5353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9731" y="2038064"/>
            <a:ext cx="9809552" cy="407407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50914-1640-BE4B-AC94-E5A74DFC9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85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58DA8-6B20-D24A-AF1D-E41A3CABA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45"/>
            <a:ext cx="10515600" cy="1325563"/>
          </a:xfrm>
        </p:spPr>
        <p:txBody>
          <a:bodyPr/>
          <a:lstStyle/>
          <a:p>
            <a:r>
              <a:rPr lang="en-US" dirty="0"/>
              <a:t>Advanced MLT – 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A1450-529B-0E41-B895-A41C802E2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608"/>
            <a:ext cx="10515600" cy="5514392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Dimensionality reduction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Principal Component Analysis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Linear Discriminant Analysis , Locally Linear Embedding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T - Distributed Stochastic Neighbour Embedding 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Clustering and Mixture models</a:t>
            </a:r>
          </a:p>
          <a:p>
            <a:pPr>
              <a:lnSpc>
                <a:spcPct val="150000"/>
              </a:lnSpc>
            </a:pPr>
            <a:r>
              <a:rPr lang="en-US" dirty="0"/>
              <a:t>Machine Learning Project Life Cycle</a:t>
            </a:r>
          </a:p>
          <a:p>
            <a:pPr>
              <a:lnSpc>
                <a:spcPct val="150000"/>
              </a:lnSpc>
            </a:pPr>
            <a:r>
              <a:rPr lang="en-US" dirty="0"/>
              <a:t>ML deployment</a:t>
            </a:r>
          </a:p>
          <a:p>
            <a:pPr>
              <a:lnSpc>
                <a:spcPct val="150000"/>
              </a:lnSpc>
            </a:pPr>
            <a:r>
              <a:rPr lang="en-US" dirty="0"/>
              <a:t> Deployment using </a:t>
            </a:r>
            <a:r>
              <a:rPr lang="en-US" dirty="0" err="1"/>
              <a:t>FastAPI</a:t>
            </a:r>
            <a:r>
              <a:rPr lang="en-US" dirty="0"/>
              <a:t> and cloud platforms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BB679-AB1D-FF40-8417-96371F36A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2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BC70E-8CA4-D74B-95A8-2683E68B9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 of 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6DF6D-43A1-F646-8044-33C6F9F53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F0889-1139-C64F-BCA5-6AB940B43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441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CD2BA-4AD1-3C4A-9778-93A1DB7D3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LDA and LLE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17C8E-536B-2A4C-9FC0-2A376D9F7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4642"/>
            <a:ext cx="10730023" cy="560335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Linear Discriminant Analysis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PCA vs LDA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Steps involved in the process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Implementation</a:t>
            </a:r>
          </a:p>
          <a:p>
            <a:pPr>
              <a:lnSpc>
                <a:spcPct val="150000"/>
              </a:lnSpc>
            </a:pPr>
            <a:r>
              <a:rPr lang="en-US" dirty="0"/>
              <a:t>Locally Linear Embedding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LlE</a:t>
            </a:r>
            <a:r>
              <a:rPr lang="en-US" dirty="0"/>
              <a:t> vs PCA/LDA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Steps involved in the process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56A5F-3F63-C342-9917-AA37FAE24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73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12D0B-1B2E-DD41-8E75-FE18BBB70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Discriminant Analysis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2A5121-95E0-ED47-A2B2-3B0D2A976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7179" y="1690688"/>
            <a:ext cx="4063574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C53F8-9747-7442-A7CD-59373E572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0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12D0B-1B2E-DD41-8E75-FE18BBB70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97"/>
            <a:ext cx="10515600" cy="721803"/>
          </a:xfrm>
        </p:spPr>
        <p:txBody>
          <a:bodyPr/>
          <a:lstStyle/>
          <a:p>
            <a:r>
              <a:rPr lang="en-US" dirty="0"/>
              <a:t>Linear Discriminant Analysis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2A5121-95E0-ED47-A2B2-3B0D2A976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29043"/>
            <a:ext cx="2854172" cy="305629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C53F8-9747-7442-A7CD-59373E572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2B4976-9462-254B-AC61-BEBF19011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276" y="804300"/>
            <a:ext cx="6342030" cy="587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99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FC11E-32FD-1244-B3F7-CB56CD4BE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LDA: </a:t>
            </a:r>
            <a:r>
              <a:rPr lang="en-US" dirty="0" err="1"/>
              <a:t>Eg.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893D56-06B5-A74F-A11B-0FFC20C77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0659" y="591229"/>
            <a:ext cx="2388079" cy="258218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44E81-0EFD-5549-86A6-0CBB885D6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F031E4-C518-F24B-93AA-FB5D25378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75" y="3173413"/>
            <a:ext cx="11781048" cy="32959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D8B05C-2166-4A4A-981E-C282E37E4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400" y="1202827"/>
            <a:ext cx="4550822" cy="135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08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10A0F-1CE7-4646-8E42-20058DBC6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A8B2D-B6E9-AB4D-9883-7055C6E8A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Compute mean vector of each class.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A4FE4-8EB3-4949-96A1-AFF7A70E9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511EA4-BA62-104B-BCAF-0B40C43B2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42" y="3039254"/>
            <a:ext cx="6708163" cy="18950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83EB68-444F-7B49-B113-EE5AF812D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193" y="116020"/>
            <a:ext cx="6208204" cy="173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48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10A0F-1CE7-4646-8E42-20058DBC6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A8B2D-B6E9-AB4D-9883-7055C6E8A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962"/>
            <a:ext cx="10515600" cy="488300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1. Compute mean vector of each class.</a:t>
            </a:r>
          </a:p>
          <a:p>
            <a:pPr>
              <a:lnSpc>
                <a:spcPct val="150000"/>
              </a:lnSpc>
            </a:pPr>
            <a:r>
              <a:rPr lang="en-US" dirty="0"/>
              <a:t>2. Compute scatter matrices for in between and within classes.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A4FE4-8EB3-4949-96A1-AFF7A70E9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511EA4-BA62-104B-BCAF-0B40C43B2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807" y="1114575"/>
            <a:ext cx="3810959" cy="10765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4332D6-8C2A-3142-9A62-5757C33D4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57" y="2940620"/>
            <a:ext cx="5458178" cy="306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512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10A0F-1CE7-4646-8E42-20058DBC6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A8B2D-B6E9-AB4D-9883-7055C6E8A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962"/>
            <a:ext cx="10515600" cy="488300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1. Compute mean vector of each class.</a:t>
            </a:r>
          </a:p>
          <a:p>
            <a:pPr>
              <a:lnSpc>
                <a:spcPct val="150000"/>
              </a:lnSpc>
            </a:pPr>
            <a:r>
              <a:rPr lang="en-US" dirty="0"/>
              <a:t>2. Compute covariance /scatter matrices for in between and within classes.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A4FE4-8EB3-4949-96A1-AFF7A70E9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511EA4-BA62-104B-BCAF-0B40C43B2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807" y="1114575"/>
            <a:ext cx="3810959" cy="10765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4332D6-8C2A-3142-9A62-5757C33D4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57" y="2940620"/>
            <a:ext cx="5458178" cy="30633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F88E8E-C36F-3F4C-9E29-B88DC89E4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4264203"/>
            <a:ext cx="4896021" cy="173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85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10A0F-1CE7-4646-8E42-20058DBC6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A8B2D-B6E9-AB4D-9883-7055C6E8A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962"/>
            <a:ext cx="10515600" cy="488300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1. Compute mean vector of each class.</a:t>
            </a:r>
          </a:p>
          <a:p>
            <a:pPr>
              <a:lnSpc>
                <a:spcPct val="150000"/>
              </a:lnSpc>
            </a:pPr>
            <a:r>
              <a:rPr lang="en-US" dirty="0"/>
              <a:t>2. Compute scatter matrices for in between and within classes.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A4FE4-8EB3-4949-96A1-AFF7A70E9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511EA4-BA62-104B-BCAF-0B40C43B2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807" y="1114575"/>
            <a:ext cx="3810959" cy="10765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61242E-737C-984B-985D-E15543501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72" y="3542866"/>
            <a:ext cx="7539388" cy="178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038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10A0F-1CE7-4646-8E42-20058DBC6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A8B2D-B6E9-AB4D-9883-7055C6E8A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6635"/>
            <a:ext cx="10515600" cy="488300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1. Compute mean vector of each class.</a:t>
            </a:r>
          </a:p>
          <a:p>
            <a:pPr>
              <a:lnSpc>
                <a:spcPct val="150000"/>
              </a:lnSpc>
            </a:pPr>
            <a:r>
              <a:rPr lang="en-US" dirty="0"/>
              <a:t>2. Compute scatter matrices for in between and within classes.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A4FE4-8EB3-4949-96A1-AFF7A70E9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511EA4-BA62-104B-BCAF-0B40C43B2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807" y="1114575"/>
            <a:ext cx="3810959" cy="10765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61242E-737C-984B-985D-E15543501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72" y="3542866"/>
            <a:ext cx="7539388" cy="17882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99BC55-CBBA-914C-A398-98C1C70A5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180" y="3542866"/>
            <a:ext cx="43053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426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11DF3-3C6B-EF43-8826-9173EC3F1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58C47E-55BA-1E42-94ED-4725EAFD1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86882"/>
            <a:ext cx="5708061" cy="336219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40B45A-67D8-304B-A249-897D351FD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934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10A0F-1CE7-4646-8E42-20058DBC6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8932" y="91400"/>
            <a:ext cx="2743200" cy="459791"/>
          </a:xfrm>
        </p:spPr>
        <p:txBody>
          <a:bodyPr>
            <a:normAutofit fontScale="90000"/>
          </a:bodyPr>
          <a:lstStyle/>
          <a:p>
            <a:r>
              <a:rPr lang="en-US" dirty="0"/>
              <a:t>LDA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A8B2D-B6E9-AB4D-9883-7055C6E8A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166" y="448124"/>
            <a:ext cx="10515600" cy="488300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1. Compute mean vector of each class.</a:t>
            </a:r>
          </a:p>
          <a:p>
            <a:pPr>
              <a:lnSpc>
                <a:spcPct val="150000"/>
              </a:lnSpc>
            </a:pPr>
            <a:r>
              <a:rPr lang="en-US" dirty="0"/>
              <a:t>2. Compute scatter matrices for in between and within) classes.</a:t>
            </a:r>
          </a:p>
          <a:p>
            <a:pPr>
              <a:lnSpc>
                <a:spcPct val="150000"/>
              </a:lnSpc>
            </a:pPr>
            <a:r>
              <a:rPr lang="en-US" dirty="0"/>
              <a:t>3. Solve matrix [</a:t>
            </a:r>
            <a:r>
              <a:rPr lang="en-US" dirty="0" err="1"/>
              <a:t>Sw</a:t>
            </a:r>
            <a:r>
              <a:rPr lang="en-US" dirty="0"/>
              <a:t> </a:t>
            </a:r>
            <a:r>
              <a:rPr lang="en-US" baseline="30000" dirty="0"/>
              <a:t>^-1</a:t>
            </a:r>
            <a:r>
              <a:rPr lang="en-US" dirty="0"/>
              <a:t> . SB] to get eigen values and eigen vectors.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A4FE4-8EB3-4949-96A1-AFF7A70E9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511EA4-BA62-104B-BCAF-0B40C43B2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808" y="773546"/>
            <a:ext cx="2171940" cy="6135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409543-8D6C-DE4A-A88B-4BA8EDCCF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7306" y="136525"/>
            <a:ext cx="2102615" cy="672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306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10A0F-1CE7-4646-8E42-20058DBC6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6679" y="136503"/>
            <a:ext cx="2743200" cy="459791"/>
          </a:xfrm>
        </p:spPr>
        <p:txBody>
          <a:bodyPr>
            <a:normAutofit fontScale="90000"/>
          </a:bodyPr>
          <a:lstStyle/>
          <a:p>
            <a:r>
              <a:rPr lang="en-US" dirty="0"/>
              <a:t>LDA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A8B2D-B6E9-AB4D-9883-7055C6E8A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166" y="448124"/>
            <a:ext cx="10515600" cy="488300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1. Compute mean vector of each class.</a:t>
            </a:r>
          </a:p>
          <a:p>
            <a:pPr>
              <a:lnSpc>
                <a:spcPct val="150000"/>
              </a:lnSpc>
            </a:pPr>
            <a:r>
              <a:rPr lang="en-US" dirty="0"/>
              <a:t>2. Compute scatter matrices for in between and within) classes.</a:t>
            </a:r>
          </a:p>
          <a:p>
            <a:pPr>
              <a:lnSpc>
                <a:spcPct val="150000"/>
              </a:lnSpc>
            </a:pPr>
            <a:r>
              <a:rPr lang="en-US" dirty="0"/>
              <a:t>3. Solve matrix [</a:t>
            </a:r>
            <a:r>
              <a:rPr lang="en-US" dirty="0" err="1"/>
              <a:t>Sw</a:t>
            </a:r>
            <a:r>
              <a:rPr lang="en-US" dirty="0"/>
              <a:t> </a:t>
            </a:r>
            <a:r>
              <a:rPr lang="en-US" baseline="30000" dirty="0"/>
              <a:t>^-1</a:t>
            </a:r>
            <a:r>
              <a:rPr lang="en-US" dirty="0"/>
              <a:t> . SB] to get eigen values and eigen vectors.</a:t>
            </a:r>
          </a:p>
          <a:p>
            <a:pPr>
              <a:lnSpc>
                <a:spcPct val="150000"/>
              </a:lnSpc>
            </a:pPr>
            <a:r>
              <a:rPr lang="en-US" dirty="0"/>
              <a:t>4. Sort eigen values in decreasing order and choose k eigen vectors with highest eigen values. Create W by taking those eigen vectors as columns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A4FE4-8EB3-4949-96A1-AFF7A70E9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511EA4-BA62-104B-BCAF-0B40C43B2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808" y="773546"/>
            <a:ext cx="2171940" cy="6135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6AECC2-D8FD-AA43-B478-023E287FF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360" y="4037161"/>
            <a:ext cx="2965998" cy="18954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4E645B-9156-1C43-84DB-A011DDD82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6392" y="284672"/>
            <a:ext cx="2013564" cy="64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54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10A0F-1CE7-4646-8E42-20058DBC6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886" y="119250"/>
            <a:ext cx="2743200" cy="459791"/>
          </a:xfrm>
        </p:spPr>
        <p:txBody>
          <a:bodyPr>
            <a:normAutofit fontScale="90000"/>
          </a:bodyPr>
          <a:lstStyle/>
          <a:p>
            <a:r>
              <a:rPr lang="en-US" dirty="0"/>
              <a:t>LDA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A8B2D-B6E9-AB4D-9883-7055C6E8A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166" y="448124"/>
            <a:ext cx="10515600" cy="4883001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1. Compute mean vector of each class of the set X..</a:t>
            </a:r>
          </a:p>
          <a:p>
            <a:pPr>
              <a:lnSpc>
                <a:spcPct val="150000"/>
              </a:lnSpc>
            </a:pPr>
            <a:r>
              <a:rPr lang="en-US" dirty="0"/>
              <a:t>2. Compute scatter matrices for in between and within) classes.</a:t>
            </a:r>
          </a:p>
          <a:p>
            <a:pPr>
              <a:lnSpc>
                <a:spcPct val="150000"/>
              </a:lnSpc>
            </a:pPr>
            <a:r>
              <a:rPr lang="en-US" dirty="0"/>
              <a:t>3. Solve matrix [</a:t>
            </a:r>
            <a:r>
              <a:rPr lang="en-US" dirty="0" err="1"/>
              <a:t>Sw</a:t>
            </a:r>
            <a:r>
              <a:rPr lang="en-US" dirty="0"/>
              <a:t> </a:t>
            </a:r>
            <a:r>
              <a:rPr lang="en-US" baseline="30000" dirty="0"/>
              <a:t>^-1</a:t>
            </a:r>
            <a:r>
              <a:rPr lang="en-US" dirty="0"/>
              <a:t> . SB] to get eigen values and eigen vectors.</a:t>
            </a:r>
          </a:p>
          <a:p>
            <a:pPr>
              <a:lnSpc>
                <a:spcPct val="150000"/>
              </a:lnSpc>
            </a:pPr>
            <a:r>
              <a:rPr lang="en-US" dirty="0"/>
              <a:t>4. Sort eigen values in decreasing order and choose k eigen vectors with highest eigen values. Create W by taking those eigen vectors as columns.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Obtain Y=X.W, this is the transformed feature surface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A4FE4-8EB3-4949-96A1-AFF7A70E9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511EA4-BA62-104B-BCAF-0B40C43B2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808" y="773546"/>
            <a:ext cx="2171940" cy="6135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6AECC2-D8FD-AA43-B478-023E287FF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107" y="3968150"/>
            <a:ext cx="1327459" cy="8483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4E645B-9156-1C43-84DB-A011DDD82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6392" y="284672"/>
            <a:ext cx="2013564" cy="64368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74C058-659B-BF4A-9805-EDF9E095EC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8090" y="5199872"/>
            <a:ext cx="5037593" cy="1504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C3AA5E-57E7-7D48-BE9F-47AE2B5344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0401" y="5237353"/>
            <a:ext cx="1989108" cy="146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8531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16AE5-1789-E847-8C10-F1650EB8B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Locally Linear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333A4-DD39-364B-8F11-AA2B7D1B5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Manifold learning</a:t>
            </a:r>
          </a:p>
          <a:p>
            <a:endParaRPr lang="en-US" dirty="0"/>
          </a:p>
          <a:p>
            <a:r>
              <a:rPr lang="en-US" dirty="0"/>
              <a:t>Focuses on nearby points of each data point</a:t>
            </a:r>
          </a:p>
          <a:p>
            <a:endParaRPr lang="en-US" dirty="0"/>
          </a:p>
          <a:p>
            <a:r>
              <a:rPr lang="en-US" dirty="0"/>
              <a:t>Distance is locally preserved.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D9A68-9B25-1848-8150-F7E0BF34B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33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050DFB-012D-F544-9ACD-CB75D64DC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438" y="1646238"/>
            <a:ext cx="4582562" cy="34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07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315C8-11DB-584D-8A36-7BE7A1BB4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Locally Linear embedding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AC87CCE-A08E-DA49-803B-B9AF840D1D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0400" y="1690688"/>
            <a:ext cx="4514336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64C19-4DAA-F846-816E-641542621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34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748DB9-5857-6748-BBA9-1FDD456FE651}"/>
              </a:ext>
            </a:extLst>
          </p:cNvPr>
          <p:cNvSpPr txBox="1"/>
          <p:nvPr/>
        </p:nvSpPr>
        <p:spPr>
          <a:xfrm>
            <a:off x="838199" y="1825624"/>
            <a:ext cx="52578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each data point, identify k neighbors.</a:t>
            </a:r>
          </a:p>
          <a:p>
            <a:endParaRPr lang="en-US" sz="2400" dirty="0"/>
          </a:p>
          <a:p>
            <a:r>
              <a:rPr lang="en-US" sz="2400" dirty="0"/>
              <a:t>Represent this point as linear combination of its neighbors using initial random weights.</a:t>
            </a:r>
          </a:p>
          <a:p>
            <a:endParaRPr lang="en-US" sz="2400" dirty="0"/>
          </a:p>
          <a:p>
            <a:r>
              <a:rPr lang="en-US" sz="2400" dirty="0"/>
              <a:t>We get a weight matrix W.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2755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315C8-11DB-584D-8A36-7BE7A1BB4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15" y="140839"/>
            <a:ext cx="10515600" cy="411252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Linear embedding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AC87CCE-A08E-DA49-803B-B9AF840D1D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828" y="1911889"/>
            <a:ext cx="3200323" cy="308477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64C19-4DAA-F846-816E-641542621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1AE802-EE68-3040-9D61-C0817A519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196" y="1381635"/>
            <a:ext cx="5449019" cy="439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9450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315C8-11DB-584D-8A36-7BE7A1BB4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15" y="140839"/>
            <a:ext cx="10515600" cy="411252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Linear embedding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AC87CCE-A08E-DA49-803B-B9AF840D1D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530" y="790455"/>
            <a:ext cx="2492957" cy="240294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64C19-4DAA-F846-816E-641542621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1AE802-EE68-3040-9D61-C0817A519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594" y="971065"/>
            <a:ext cx="3223404" cy="26018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D9A8DC-A52D-4D45-85E6-E8D6FD7F7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851" y="2128338"/>
            <a:ext cx="4830790" cy="47296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A6945E-0D7E-B742-BC33-40811B26FA16}"/>
              </a:ext>
            </a:extLst>
          </p:cNvPr>
          <p:cNvSpPr txBox="1"/>
          <p:nvPr/>
        </p:nvSpPr>
        <p:spPr>
          <a:xfrm>
            <a:off x="1063256" y="4338084"/>
            <a:ext cx="38915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Map these points into lower dimensional space.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15127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315C8-11DB-584D-8A36-7BE7A1BB4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15" y="140839"/>
            <a:ext cx="10515600" cy="411252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Linear embedding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AC87CCE-A08E-DA49-803B-B9AF840D1D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530" y="790455"/>
            <a:ext cx="2492957" cy="240294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64C19-4DAA-F846-816E-641542621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1AE802-EE68-3040-9D61-C0817A519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594" y="971065"/>
            <a:ext cx="3223404" cy="26018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D9A8DC-A52D-4D45-85E6-E8D6FD7F7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285" y="651152"/>
            <a:ext cx="2738885" cy="26815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712909-4509-944E-822D-5CDBE9E56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7487" y="3357141"/>
            <a:ext cx="6293210" cy="350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7462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84FE3-A979-7640-876D-B76C010FF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476" y="3108325"/>
            <a:ext cx="10515600" cy="1325563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EB469-BBF1-EC40-9621-049C4E631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542FCD-66EC-D24E-964C-ED2159A51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502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7A503-D154-C543-94DF-C7F57F65A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0967" cy="1325563"/>
          </a:xfrm>
        </p:spPr>
        <p:txBody>
          <a:bodyPr/>
          <a:lstStyle/>
          <a:p>
            <a:r>
              <a:rPr lang="en-US" b="1" dirty="0"/>
              <a:t>Increasing dimension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243BA9-D471-5647-8076-6ABFE465B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007600" cy="35687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F4561-3B34-E148-B3B0-DD186156E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46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7A503-D154-C543-94DF-C7F57F65A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0967" cy="1325563"/>
          </a:xfrm>
        </p:spPr>
        <p:txBody>
          <a:bodyPr/>
          <a:lstStyle/>
          <a:p>
            <a:r>
              <a:rPr lang="en-US" b="1" dirty="0"/>
              <a:t>Increasing dimension =&gt; Curse of dimensionality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243BA9-D471-5647-8076-6ABFE465B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2903667"/>
            <a:ext cx="5149434" cy="1836283"/>
          </a:xfr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816626B-2392-2648-B495-EDBE32675CC9}"/>
              </a:ext>
            </a:extLst>
          </p:cNvPr>
          <p:cNvGraphicFramePr>
            <a:graphicFrameLocks noGrp="1"/>
          </p:cNvGraphicFramePr>
          <p:nvPr/>
        </p:nvGraphicFramePr>
        <p:xfrm>
          <a:off x="6255656" y="1421535"/>
          <a:ext cx="5936343" cy="543678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0964">
                  <a:extLst>
                    <a:ext uri="{9D8B030D-6E8A-4147-A177-3AD203B41FA5}">
                      <a16:colId xmlns:a16="http://schemas.microsoft.com/office/drawing/2014/main" val="3060402151"/>
                    </a:ext>
                  </a:extLst>
                </a:gridCol>
                <a:gridCol w="2500604">
                  <a:extLst>
                    <a:ext uri="{9D8B030D-6E8A-4147-A177-3AD203B41FA5}">
                      <a16:colId xmlns:a16="http://schemas.microsoft.com/office/drawing/2014/main" val="39729076"/>
                    </a:ext>
                  </a:extLst>
                </a:gridCol>
                <a:gridCol w="2674775">
                  <a:extLst>
                    <a:ext uri="{9D8B030D-6E8A-4147-A177-3AD203B41FA5}">
                      <a16:colId xmlns:a16="http://schemas.microsoft.com/office/drawing/2014/main" val="2670103167"/>
                    </a:ext>
                  </a:extLst>
                </a:gridCol>
              </a:tblGrid>
              <a:tr h="745107">
                <a:tc>
                  <a:txBody>
                    <a:bodyPr/>
                    <a:lstStyle/>
                    <a:p>
                      <a:r>
                        <a:rPr lang="en-US" dirty="0"/>
                        <a:t> Dim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00935"/>
                  </a:ext>
                </a:extLst>
              </a:tr>
              <a:tr h="7554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29179"/>
                  </a:ext>
                </a:extLst>
              </a:tr>
              <a:tr h="7554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(1,1), (5,5)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405005"/>
                  </a:ext>
                </a:extLst>
              </a:tr>
              <a:tr h="7554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(1,1,1), (5,5,5)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567438"/>
                  </a:ext>
                </a:extLst>
              </a:tr>
              <a:tr h="7554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(1,1,1,1), (5,5,5,5)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938996"/>
                  </a:ext>
                </a:extLst>
              </a:tr>
              <a:tr h="7554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(1,1,1,1,1), (5,5,5,5,5)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30155"/>
                  </a:ext>
                </a:extLst>
              </a:tr>
              <a:tr h="75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52430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C4CE8B-8F95-D947-9E67-96D877687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83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31FB-3948-B343-834F-6DF282E8D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high dimensionality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34826-750E-1542-ACBD-750474F75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Overfitting models</a:t>
            </a:r>
          </a:p>
          <a:p>
            <a:endParaRPr lang="en-US" dirty="0"/>
          </a:p>
          <a:p>
            <a:r>
              <a:rPr lang="en-US" dirty="0"/>
              <a:t>Not enough training set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703E7-A1C0-DF45-9D4A-2ECEED426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10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31435-D2CC-3B46-9D90-592641839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 dimensionality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28620-9866-D445-86B6-44AA9695A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Projection</a:t>
            </a:r>
          </a:p>
          <a:p>
            <a:endParaRPr lang="en-US" dirty="0"/>
          </a:p>
          <a:p>
            <a:r>
              <a:rPr lang="en-US" dirty="0"/>
              <a:t>Manifold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60327-C718-864F-A026-0944A040E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96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89E99-23D2-7347-9E59-74AA3619D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AD15B67-C45B-7541-823C-8777055956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8474" y="1231641"/>
            <a:ext cx="8513981" cy="545840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333EB8-BE55-CD44-AA50-E813293C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910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89E99-23D2-7347-9E59-74AA3619D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AD15B67-C45B-7541-823C-8777055956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384" y="1978090"/>
            <a:ext cx="4855387" cy="311284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65B417-85C1-624B-BB50-D14754092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771" y="835760"/>
            <a:ext cx="6606074" cy="56151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74E27A-59D9-6848-821E-DD335476EE0F}"/>
              </a:ext>
            </a:extLst>
          </p:cNvPr>
          <p:cNvSpPr txBox="1"/>
          <p:nvPr/>
        </p:nvSpPr>
        <p:spPr>
          <a:xfrm>
            <a:off x="1425849" y="6081591"/>
            <a:ext cx="30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 in info loss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D5035F-DCFD-A54D-AEFA-8822B2F50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D5B86-ABA6-D443-A47A-B76C324FCE9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056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823</TotalTime>
  <Words>718</Words>
  <Application>Microsoft Office PowerPoint</Application>
  <PresentationFormat>Widescreen</PresentationFormat>
  <Paragraphs>166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Advanced Machine Learning Techniques</vt:lpstr>
      <vt:lpstr>Advanced MLT – Course overview</vt:lpstr>
      <vt:lpstr>Dimensionality Reduction</vt:lpstr>
      <vt:lpstr>Increasing dimension</vt:lpstr>
      <vt:lpstr>Increasing dimension =&gt; Curse of dimensionality</vt:lpstr>
      <vt:lpstr>Issues with high dimensionality</vt:lpstr>
      <vt:lpstr>Approaches to dimensionality reduction</vt:lpstr>
      <vt:lpstr>Projection</vt:lpstr>
      <vt:lpstr>Projection</vt:lpstr>
      <vt:lpstr>Issue with projection: Eg swiss roll</vt:lpstr>
      <vt:lpstr>Issue with projection: Eg swiss roll</vt:lpstr>
      <vt:lpstr>Swiss roll data set</vt:lpstr>
      <vt:lpstr>Projection of swiss roll data sets</vt:lpstr>
      <vt:lpstr>Manifold Learning: Unrolling</vt:lpstr>
      <vt:lpstr>Principal Component Analysis - PCA</vt:lpstr>
      <vt:lpstr>Principal Component Analysis - PCA</vt:lpstr>
      <vt:lpstr>PowerPoint Presentation</vt:lpstr>
      <vt:lpstr>Characteristics of PCA</vt:lpstr>
      <vt:lpstr>Implementation of PCA</vt:lpstr>
      <vt:lpstr>Implementation of PCA</vt:lpstr>
      <vt:lpstr>LDA and LLE</vt:lpstr>
      <vt:lpstr>Linear Discriminant Analysis</vt:lpstr>
      <vt:lpstr>Linear Discriminant Analysis</vt:lpstr>
      <vt:lpstr>LDA: Eg.</vt:lpstr>
      <vt:lpstr>LDA Steps</vt:lpstr>
      <vt:lpstr>LDA Steps</vt:lpstr>
      <vt:lpstr>LDA Steps</vt:lpstr>
      <vt:lpstr>LDA Steps</vt:lpstr>
      <vt:lpstr>LDA Steps</vt:lpstr>
      <vt:lpstr>LDA Steps</vt:lpstr>
      <vt:lpstr>LDA Steps</vt:lpstr>
      <vt:lpstr>LDA Steps</vt:lpstr>
      <vt:lpstr>Locally Linear embedding</vt:lpstr>
      <vt:lpstr>Locally Linear embedding</vt:lpstr>
      <vt:lpstr>Locally Linear embedding</vt:lpstr>
      <vt:lpstr>Locally Linear embedding</vt:lpstr>
      <vt:lpstr>Locally Linear embedding</vt:lpstr>
      <vt:lpstr>Implementation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Machine Learning Techniques</dc:title>
  <dc:creator>Microsoft Office User</dc:creator>
  <cp:lastModifiedBy>Microsoft Office User</cp:lastModifiedBy>
  <cp:revision>36</cp:revision>
  <dcterms:created xsi:type="dcterms:W3CDTF">2022-01-06T08:30:30Z</dcterms:created>
  <dcterms:modified xsi:type="dcterms:W3CDTF">2023-02-02T03:20:26Z</dcterms:modified>
</cp:coreProperties>
</file>